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sldIdLst>
    <p:sldId id="256" r:id="rId2"/>
    <p:sldId id="257" r:id="rId3"/>
    <p:sldId id="258" r:id="rId4"/>
    <p:sldId id="262" r:id="rId5"/>
    <p:sldId id="263" r:id="rId6"/>
    <p:sldId id="278" r:id="rId7"/>
    <p:sldId id="265" r:id="rId8"/>
    <p:sldId id="260" r:id="rId9"/>
    <p:sldId id="276" r:id="rId10"/>
    <p:sldId id="268" r:id="rId11"/>
    <p:sldId id="279" r:id="rId12"/>
    <p:sldId id="270" r:id="rId13"/>
    <p:sldId id="280" r:id="rId14"/>
    <p:sldId id="26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6C2D"/>
    <a:srgbClr val="1969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9" d="100"/>
          <a:sy n="79" d="100"/>
        </p:scale>
        <p:origin x="120"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37F7A28-A6C1-40C6-A26B-367F42C2444D}" type="datetimeFigureOut">
              <a:rPr lang="en-US" smtClean="0"/>
              <a:t>4/10/2019</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6A5217F9-1569-46BF-A1E4-FE20F63ECD82}" type="slidenum">
              <a:rPr lang="en-US" smtClean="0"/>
              <a:t>‹#›</a:t>
            </a:fld>
            <a:endParaRPr lang="en-US"/>
          </a:p>
        </p:txBody>
      </p:sp>
    </p:spTree>
    <p:extLst>
      <p:ext uri="{BB962C8B-B14F-4D97-AF65-F5344CB8AC3E}">
        <p14:creationId xmlns:p14="http://schemas.microsoft.com/office/powerpoint/2010/main" val="2657553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7F7A28-A6C1-40C6-A26B-367F42C2444D}"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5217F9-1569-46BF-A1E4-FE20F63ECD82}" type="slidenum">
              <a:rPr lang="en-US" smtClean="0"/>
              <a:t>‹#›</a:t>
            </a:fld>
            <a:endParaRPr lang="en-US"/>
          </a:p>
        </p:txBody>
      </p:sp>
    </p:spTree>
    <p:extLst>
      <p:ext uri="{BB962C8B-B14F-4D97-AF65-F5344CB8AC3E}">
        <p14:creationId xmlns:p14="http://schemas.microsoft.com/office/powerpoint/2010/main" val="3345013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37F7A28-A6C1-40C6-A26B-367F42C2444D}" type="datetimeFigureOut">
              <a:rPr lang="en-US" smtClean="0"/>
              <a:t>4/10/2019</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A5217F9-1569-46BF-A1E4-FE20F63ECD82}" type="slidenum">
              <a:rPr lang="en-US" smtClean="0"/>
              <a:t>‹#›</a:t>
            </a:fld>
            <a:endParaRPr lang="en-US"/>
          </a:p>
        </p:txBody>
      </p:sp>
    </p:spTree>
    <p:extLst>
      <p:ext uri="{BB962C8B-B14F-4D97-AF65-F5344CB8AC3E}">
        <p14:creationId xmlns:p14="http://schemas.microsoft.com/office/powerpoint/2010/main" val="2059780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37F7A28-A6C1-40C6-A26B-367F42C2444D}" type="datetimeFigureOut">
              <a:rPr lang="en-US" smtClean="0"/>
              <a:t>4/10/2019</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A5217F9-1569-46BF-A1E4-FE20F63ECD82}"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454453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C37F7A28-A6C1-40C6-A26B-367F42C2444D}" type="datetimeFigureOut">
              <a:rPr lang="en-US" smtClean="0"/>
              <a:t>4/10/2019</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A5217F9-1569-46BF-A1E4-FE20F63ECD82}" type="slidenum">
              <a:rPr lang="en-US" smtClean="0"/>
              <a:t>‹#›</a:t>
            </a:fld>
            <a:endParaRPr lang="en-US"/>
          </a:p>
        </p:txBody>
      </p:sp>
    </p:spTree>
    <p:extLst>
      <p:ext uri="{BB962C8B-B14F-4D97-AF65-F5344CB8AC3E}">
        <p14:creationId xmlns:p14="http://schemas.microsoft.com/office/powerpoint/2010/main" val="1133245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37F7A28-A6C1-40C6-A26B-367F42C2444D}" type="datetimeFigureOut">
              <a:rPr lang="en-US" smtClean="0"/>
              <a:t>4/10/2019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5217F9-1569-46BF-A1E4-FE20F63ECD82}" type="slidenum">
              <a:rPr lang="en-US" smtClean="0"/>
              <a:t>‹#›</a:t>
            </a:fld>
            <a:endParaRPr lang="en-US"/>
          </a:p>
        </p:txBody>
      </p:sp>
    </p:spTree>
    <p:extLst>
      <p:ext uri="{BB962C8B-B14F-4D97-AF65-F5344CB8AC3E}">
        <p14:creationId xmlns:p14="http://schemas.microsoft.com/office/powerpoint/2010/main" val="857492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37F7A28-A6C1-40C6-A26B-367F42C2444D}" type="datetimeFigureOut">
              <a:rPr lang="en-US" smtClean="0"/>
              <a:t>4/10/2019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5217F9-1569-46BF-A1E4-FE20F63ECD82}" type="slidenum">
              <a:rPr lang="en-US" smtClean="0"/>
              <a:t>‹#›</a:t>
            </a:fld>
            <a:endParaRPr lang="en-US"/>
          </a:p>
        </p:txBody>
      </p:sp>
    </p:spTree>
    <p:extLst>
      <p:ext uri="{BB962C8B-B14F-4D97-AF65-F5344CB8AC3E}">
        <p14:creationId xmlns:p14="http://schemas.microsoft.com/office/powerpoint/2010/main" val="2983027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F7A28-A6C1-40C6-A26B-367F42C2444D}"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217F9-1569-46BF-A1E4-FE20F63ECD82}" type="slidenum">
              <a:rPr lang="en-US" smtClean="0"/>
              <a:t>‹#›</a:t>
            </a:fld>
            <a:endParaRPr lang="en-US"/>
          </a:p>
        </p:txBody>
      </p:sp>
    </p:spTree>
    <p:extLst>
      <p:ext uri="{BB962C8B-B14F-4D97-AF65-F5344CB8AC3E}">
        <p14:creationId xmlns:p14="http://schemas.microsoft.com/office/powerpoint/2010/main" val="3564086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C37F7A28-A6C1-40C6-A26B-367F42C2444D}" type="datetimeFigureOut">
              <a:rPr lang="en-US" smtClean="0"/>
              <a:t>4/10/2019</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A5217F9-1569-46BF-A1E4-FE20F63ECD82}" type="slidenum">
              <a:rPr lang="en-US" smtClean="0"/>
              <a:t>‹#›</a:t>
            </a:fld>
            <a:endParaRPr lang="en-US"/>
          </a:p>
        </p:txBody>
      </p:sp>
    </p:spTree>
    <p:extLst>
      <p:ext uri="{BB962C8B-B14F-4D97-AF65-F5344CB8AC3E}">
        <p14:creationId xmlns:p14="http://schemas.microsoft.com/office/powerpoint/2010/main" val="268383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7F7A28-A6C1-40C6-A26B-367F42C2444D}"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5217F9-1569-46BF-A1E4-FE20F63ECD82}" type="slidenum">
              <a:rPr lang="en-US" smtClean="0"/>
              <a:t>‹#›</a:t>
            </a:fld>
            <a:endParaRPr lang="en-US"/>
          </a:p>
        </p:txBody>
      </p:sp>
    </p:spTree>
    <p:extLst>
      <p:ext uri="{BB962C8B-B14F-4D97-AF65-F5344CB8AC3E}">
        <p14:creationId xmlns:p14="http://schemas.microsoft.com/office/powerpoint/2010/main" val="185017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C37F7A28-A6C1-40C6-A26B-367F42C2444D}" type="datetimeFigureOut">
              <a:rPr lang="en-US" smtClean="0"/>
              <a:t>4/10/2019</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A5217F9-1569-46BF-A1E4-FE20F63ECD82}" type="slidenum">
              <a:rPr lang="en-US" smtClean="0"/>
              <a:t>‹#›</a:t>
            </a:fld>
            <a:endParaRPr lang="en-US"/>
          </a:p>
        </p:txBody>
      </p:sp>
    </p:spTree>
    <p:extLst>
      <p:ext uri="{BB962C8B-B14F-4D97-AF65-F5344CB8AC3E}">
        <p14:creationId xmlns:p14="http://schemas.microsoft.com/office/powerpoint/2010/main" val="1301338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37F7A28-A6C1-40C6-A26B-367F42C2444D}"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5217F9-1569-46BF-A1E4-FE20F63ECD82}" type="slidenum">
              <a:rPr lang="en-US" smtClean="0"/>
              <a:t>‹#›</a:t>
            </a:fld>
            <a:endParaRPr lang="en-US"/>
          </a:p>
        </p:txBody>
      </p:sp>
    </p:spTree>
    <p:extLst>
      <p:ext uri="{BB962C8B-B14F-4D97-AF65-F5344CB8AC3E}">
        <p14:creationId xmlns:p14="http://schemas.microsoft.com/office/powerpoint/2010/main" val="1677292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7F7A28-A6C1-40C6-A26B-367F42C2444D}" type="datetimeFigureOut">
              <a:rPr lang="en-US" smtClean="0"/>
              <a:t>4/10/2019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5217F9-1569-46BF-A1E4-FE20F63ECD82}" type="slidenum">
              <a:rPr lang="en-US" smtClean="0"/>
              <a:t>‹#›</a:t>
            </a:fld>
            <a:endParaRPr lang="en-US"/>
          </a:p>
        </p:txBody>
      </p:sp>
    </p:spTree>
    <p:extLst>
      <p:ext uri="{BB962C8B-B14F-4D97-AF65-F5344CB8AC3E}">
        <p14:creationId xmlns:p14="http://schemas.microsoft.com/office/powerpoint/2010/main" val="1672645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7F7A28-A6C1-40C6-A26B-367F42C2444D}" type="datetimeFigureOut">
              <a:rPr lang="en-US" smtClean="0"/>
              <a:t>4/10/2019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5217F9-1569-46BF-A1E4-FE20F63ECD82}" type="slidenum">
              <a:rPr lang="en-US" smtClean="0"/>
              <a:t>‹#›</a:t>
            </a:fld>
            <a:endParaRPr lang="en-US"/>
          </a:p>
        </p:txBody>
      </p:sp>
    </p:spTree>
    <p:extLst>
      <p:ext uri="{BB962C8B-B14F-4D97-AF65-F5344CB8AC3E}">
        <p14:creationId xmlns:p14="http://schemas.microsoft.com/office/powerpoint/2010/main" val="364431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7F7A28-A6C1-40C6-A26B-367F42C2444D}" type="datetimeFigureOut">
              <a:rPr lang="en-US" smtClean="0"/>
              <a:t>4/10/2019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5217F9-1569-46BF-A1E4-FE20F63ECD82}" type="slidenum">
              <a:rPr lang="en-US" smtClean="0"/>
              <a:t>‹#›</a:t>
            </a:fld>
            <a:endParaRPr lang="en-US"/>
          </a:p>
        </p:txBody>
      </p:sp>
    </p:spTree>
    <p:extLst>
      <p:ext uri="{BB962C8B-B14F-4D97-AF65-F5344CB8AC3E}">
        <p14:creationId xmlns:p14="http://schemas.microsoft.com/office/powerpoint/2010/main" val="1526105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7F7A28-A6C1-40C6-A26B-367F42C2444D}"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5217F9-1569-46BF-A1E4-FE20F63ECD82}" type="slidenum">
              <a:rPr lang="en-US" smtClean="0"/>
              <a:t>‹#›</a:t>
            </a:fld>
            <a:endParaRPr lang="en-US"/>
          </a:p>
        </p:txBody>
      </p:sp>
    </p:spTree>
    <p:extLst>
      <p:ext uri="{BB962C8B-B14F-4D97-AF65-F5344CB8AC3E}">
        <p14:creationId xmlns:p14="http://schemas.microsoft.com/office/powerpoint/2010/main" val="1279444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7F7A28-A6C1-40C6-A26B-367F42C2444D}"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5217F9-1569-46BF-A1E4-FE20F63ECD82}" type="slidenum">
              <a:rPr lang="en-US" smtClean="0"/>
              <a:t>‹#›</a:t>
            </a:fld>
            <a:endParaRPr lang="en-US"/>
          </a:p>
        </p:txBody>
      </p:sp>
    </p:spTree>
    <p:extLst>
      <p:ext uri="{BB962C8B-B14F-4D97-AF65-F5344CB8AC3E}">
        <p14:creationId xmlns:p14="http://schemas.microsoft.com/office/powerpoint/2010/main" val="396024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37F7A28-A6C1-40C6-A26B-367F42C2444D}" type="datetimeFigureOut">
              <a:rPr lang="en-US" smtClean="0"/>
              <a:t>4/10/2019</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A5217F9-1569-46BF-A1E4-FE20F63ECD82}" type="slidenum">
              <a:rPr lang="en-US" smtClean="0"/>
              <a:t>‹#›</a:t>
            </a:fld>
            <a:endParaRPr lang="en-US"/>
          </a:p>
        </p:txBody>
      </p:sp>
    </p:spTree>
    <p:extLst>
      <p:ext uri="{BB962C8B-B14F-4D97-AF65-F5344CB8AC3E}">
        <p14:creationId xmlns:p14="http://schemas.microsoft.com/office/powerpoint/2010/main" val="1901284268"/>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530AD357-0280-4E39-81FD-18B103A26E97}"/>
              </a:ext>
            </a:extLst>
          </p:cNvPr>
          <p:cNvSpPr>
            <a:spLocks noGrp="1"/>
          </p:cNvSpPr>
          <p:nvPr>
            <p:ph type="ctrTitle"/>
          </p:nvPr>
        </p:nvSpPr>
        <p:spPr>
          <a:xfrm>
            <a:off x="7374570" y="1569422"/>
            <a:ext cx="4195639" cy="1405172"/>
          </a:xfrm>
        </p:spPr>
        <p:txBody>
          <a:bodyPr>
            <a:normAutofit/>
          </a:bodyPr>
          <a:lstStyle/>
          <a:p>
            <a:pPr>
              <a:lnSpc>
                <a:spcPct val="90000"/>
              </a:lnSpc>
            </a:pPr>
            <a:r>
              <a:rPr lang="en-US" sz="4600" b="1" dirty="0">
                <a:latin typeface="Helvetica" panose="020B0604020202020204" pitchFamily="34" charset="0"/>
                <a:cs typeface="Times New Roman" panose="02020603050405020304" pitchFamily="18" charset="0"/>
              </a:rPr>
              <a:t>Lee </a:t>
            </a:r>
            <a:r>
              <a:rPr lang="en-US" sz="4600" b="1" dirty="0">
                <a:effectLst>
                  <a:outerShdw blurRad="50800" dist="38100" dir="2700000" algn="tl" rotWithShape="0">
                    <a:prstClr val="black">
                      <a:alpha val="40000"/>
                    </a:prstClr>
                  </a:outerShdw>
                </a:effectLst>
                <a:latin typeface="Helvetica" panose="020B0604020202020204" pitchFamily="34" charset="0"/>
                <a:cs typeface="Times New Roman" panose="02020603050405020304" pitchFamily="18" charset="0"/>
              </a:rPr>
              <a:t>County</a:t>
            </a:r>
            <a:r>
              <a:rPr lang="en-US" sz="4600" b="1" dirty="0">
                <a:latin typeface="Helvetica" panose="020B0604020202020204" pitchFamily="34" charset="0"/>
                <a:cs typeface="Times New Roman" panose="02020603050405020304" pitchFamily="18" charset="0"/>
              </a:rPr>
              <a:t> Tornadoes</a:t>
            </a:r>
            <a:endParaRPr lang="en-ZA" sz="4600" dirty="0">
              <a:latin typeface="Helvetica" panose="020B0604020202020204" pitchFamily="34" charset="0"/>
              <a:cs typeface="Times New Roman" panose="02020603050405020304" pitchFamily="18" charset="0"/>
            </a:endParaRPr>
          </a:p>
        </p:txBody>
      </p:sp>
      <p:sp>
        <p:nvSpPr>
          <p:cNvPr id="11" name="Subtitle 4">
            <a:extLst>
              <a:ext uri="{FF2B5EF4-FFF2-40B4-BE49-F238E27FC236}">
                <a16:creationId xmlns:a16="http://schemas.microsoft.com/office/drawing/2014/main" id="{C3AC0E01-2FA6-4EDD-9FC0-727CBF5506F4}"/>
              </a:ext>
            </a:extLst>
          </p:cNvPr>
          <p:cNvSpPr>
            <a:spLocks noGrp="1"/>
          </p:cNvSpPr>
          <p:nvPr>
            <p:ph type="subTitle" idx="1"/>
          </p:nvPr>
        </p:nvSpPr>
        <p:spPr>
          <a:xfrm>
            <a:off x="7374570" y="2999924"/>
            <a:ext cx="3179593" cy="1096899"/>
          </a:xfrm>
        </p:spPr>
        <p:txBody>
          <a:bodyPr>
            <a:normAutofit/>
          </a:bodyPr>
          <a:lstStyle/>
          <a:p>
            <a:pPr>
              <a:lnSpc>
                <a:spcPct val="90000"/>
              </a:lnSpc>
            </a:pPr>
            <a:r>
              <a:rPr lang="en-US" sz="1500" b="1" dirty="0">
                <a:latin typeface="Helvetica" panose="020B0604020202020204" pitchFamily="34" charset="0"/>
                <a:cs typeface="Aharoni" panose="020B0604020202020204" pitchFamily="2" charset="-79"/>
              </a:rPr>
              <a:t>Alabama Forestry Commission  Incident Command</a:t>
            </a:r>
          </a:p>
          <a:p>
            <a:pPr>
              <a:lnSpc>
                <a:spcPct val="90000"/>
              </a:lnSpc>
            </a:pPr>
            <a:r>
              <a:rPr lang="en-US" sz="1500" b="1" dirty="0">
                <a:solidFill>
                  <a:schemeClr val="tx1">
                    <a:lumMod val="75000"/>
                  </a:schemeClr>
                </a:solidFill>
                <a:latin typeface="Helvetica" panose="020B0604020202020204" pitchFamily="34" charset="0"/>
                <a:cs typeface="Aharoni" panose="020B0604020202020204" pitchFamily="2" charset="-79"/>
              </a:rPr>
              <a:t>March 2019</a:t>
            </a:r>
            <a:endParaRPr lang="en-ZA" sz="1500" noProof="1">
              <a:solidFill>
                <a:schemeClr val="tx1">
                  <a:lumMod val="75000"/>
                </a:schemeClr>
              </a:solidFill>
              <a:latin typeface="Helvetica" panose="020B0604020202020204" pitchFamily="34" charset="0"/>
              <a:cs typeface="Aharoni" panose="020B0604020202020204" pitchFamily="2" charset="-79"/>
            </a:endParaRPr>
          </a:p>
        </p:txBody>
      </p:sp>
      <p:pic>
        <p:nvPicPr>
          <p:cNvPr id="34" name="Picture 33">
            <a:extLst>
              <a:ext uri="{FF2B5EF4-FFF2-40B4-BE49-F238E27FC236}">
                <a16:creationId xmlns:a16="http://schemas.microsoft.com/office/drawing/2014/main" id="{8B1E5705-3FBC-4E44-8328-52BC84583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219" y="453251"/>
            <a:ext cx="6123221" cy="3437168"/>
          </a:xfrm>
          <a:prstGeom prst="rect">
            <a:avLst/>
          </a:prstGeom>
          <a:effectLst>
            <a:reflection blurRad="6350" stA="50000" endA="300" endPos="55500" dist="101600" dir="5400000" sy="-100000" algn="bl" rotWithShape="0"/>
          </a:effectLst>
        </p:spPr>
      </p:pic>
      <p:pic>
        <p:nvPicPr>
          <p:cNvPr id="36" name="Picture 35">
            <a:extLst>
              <a:ext uri="{FF2B5EF4-FFF2-40B4-BE49-F238E27FC236}">
                <a16:creationId xmlns:a16="http://schemas.microsoft.com/office/drawing/2014/main" id="{3884D921-33A2-44A3-B25C-B5EA9C436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2828" y="4775230"/>
            <a:ext cx="1577767" cy="1096899"/>
          </a:xfrm>
          <a:prstGeom prst="rect">
            <a:avLst/>
          </a:prstGeom>
          <a:effectLst>
            <a:glow rad="63500">
              <a:schemeClr val="accent1">
                <a:satMod val="175000"/>
                <a:alpha val="40000"/>
              </a:schemeClr>
            </a:glow>
          </a:effectLst>
        </p:spPr>
      </p:pic>
    </p:spTree>
    <p:extLst>
      <p:ext uri="{BB962C8B-B14F-4D97-AF65-F5344CB8AC3E}">
        <p14:creationId xmlns:p14="http://schemas.microsoft.com/office/powerpoint/2010/main" val="66028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1C3D64-C965-4BDC-8A49-8928AB803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535" y="806800"/>
            <a:ext cx="7440930" cy="4960620"/>
          </a:xfrm>
          <a:prstGeom prst="rect">
            <a:avLst/>
          </a:prstGeom>
          <a:ln w="203200">
            <a:solidFill>
              <a:schemeClr val="tx1"/>
            </a:solidFill>
            <a:miter lim="800000"/>
          </a:ln>
        </p:spPr>
      </p:pic>
      <p:sp>
        <p:nvSpPr>
          <p:cNvPr id="5" name="TextBox 4">
            <a:extLst>
              <a:ext uri="{FF2B5EF4-FFF2-40B4-BE49-F238E27FC236}">
                <a16:creationId xmlns:a16="http://schemas.microsoft.com/office/drawing/2014/main" id="{50D39A17-44CA-44CB-8621-03DB30BBDEA0}"/>
              </a:ext>
            </a:extLst>
          </p:cNvPr>
          <p:cNvSpPr txBox="1"/>
          <p:nvPr/>
        </p:nvSpPr>
        <p:spPr>
          <a:xfrm>
            <a:off x="1367408" y="6214012"/>
            <a:ext cx="92195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Members of the AFC Type III Incident Management Team attend a candlelight memorial at Smiths Station city hall.</a:t>
            </a:r>
          </a:p>
        </p:txBody>
      </p:sp>
    </p:spTree>
    <p:extLst>
      <p:ext uri="{BB962C8B-B14F-4D97-AF65-F5344CB8AC3E}">
        <p14:creationId xmlns:p14="http://schemas.microsoft.com/office/powerpoint/2010/main" val="1845647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6A8E0-9A18-44DF-87BF-D782ED6F8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1149" y="337654"/>
            <a:ext cx="4645787" cy="2613255"/>
          </a:xfrm>
          <a:prstGeom prst="rect">
            <a:avLst/>
          </a:prstGeom>
          <a:solidFill>
            <a:srgbClr val="FFFFFF">
              <a:shade val="85000"/>
            </a:srgbClr>
          </a:solidFill>
          <a:ln w="203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EAA43783-FB44-456A-B098-9BD12A169F5A}"/>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6622011" y="3462536"/>
            <a:ext cx="4644925" cy="2613255"/>
          </a:xfrm>
          <a:prstGeom prst="rect">
            <a:avLst/>
          </a:prstGeom>
          <a:solidFill>
            <a:srgbClr val="FFFFFF">
              <a:shade val="85000"/>
            </a:srgbClr>
          </a:solidFill>
          <a:ln w="203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6E6660F-73C7-43DF-9CD2-26CB1B543B14}"/>
              </a:ext>
            </a:extLst>
          </p:cNvPr>
          <p:cNvSpPr txBox="1"/>
          <p:nvPr/>
        </p:nvSpPr>
        <p:spPr>
          <a:xfrm>
            <a:off x="3036816" y="6289513"/>
            <a:ext cx="6711193" cy="461665"/>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Aerial views of the destruction in Smiths Station</a:t>
            </a:r>
          </a:p>
        </p:txBody>
      </p:sp>
      <p:pic>
        <p:nvPicPr>
          <p:cNvPr id="7" name="Picture 6">
            <a:extLst>
              <a:ext uri="{FF2B5EF4-FFF2-40B4-BE49-F238E27FC236}">
                <a16:creationId xmlns:a16="http://schemas.microsoft.com/office/drawing/2014/main" id="{273BBEC2-8E58-4424-A29E-52B95FA9B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184" y="3462536"/>
            <a:ext cx="4645787" cy="2613255"/>
          </a:xfrm>
          <a:prstGeom prst="rect">
            <a:avLst/>
          </a:prstGeom>
          <a:solidFill>
            <a:srgbClr val="FFFFFF">
              <a:shade val="85000"/>
            </a:srgbClr>
          </a:solidFill>
          <a:ln w="203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3BDD8FF9-2FAD-4CAB-BBCD-DEBEA9FD17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184" y="337654"/>
            <a:ext cx="4645787" cy="2613255"/>
          </a:xfrm>
          <a:prstGeom prst="rect">
            <a:avLst/>
          </a:prstGeom>
          <a:solidFill>
            <a:srgbClr val="FFFFFF">
              <a:shade val="85000"/>
            </a:srgbClr>
          </a:solidFill>
          <a:ln w="203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1775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9B679C-AE7C-4D54-B1BD-1A50D8FC1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219" y="239830"/>
            <a:ext cx="11233562" cy="6318879"/>
          </a:xfrm>
          <a:prstGeom prst="rect">
            <a:avLst/>
          </a:prstGeom>
          <a:solidFill>
            <a:srgbClr val="FFFFFF">
              <a:shade val="85000"/>
            </a:srgbClr>
          </a:solidFill>
          <a:ln w="203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52473A4C-AD5F-4E9F-8C48-E85EB1BCACAD}"/>
              </a:ext>
            </a:extLst>
          </p:cNvPr>
          <p:cNvSpPr txBox="1"/>
          <p:nvPr/>
        </p:nvSpPr>
        <p:spPr>
          <a:xfrm>
            <a:off x="7693152" y="5937914"/>
            <a:ext cx="3840480"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i="1" dirty="0">
                <a:latin typeface="Arial" panose="020B0604020202020204" pitchFamily="34" charset="0"/>
                <a:cs typeface="Arial" panose="020B0604020202020204" pitchFamily="34" charset="0"/>
              </a:rPr>
              <a:t>Smith’s Station community</a:t>
            </a:r>
          </a:p>
        </p:txBody>
      </p:sp>
    </p:spTree>
    <p:extLst>
      <p:ext uri="{BB962C8B-B14F-4D97-AF65-F5344CB8AC3E}">
        <p14:creationId xmlns:p14="http://schemas.microsoft.com/office/powerpoint/2010/main" val="3264911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B815349-1A08-46A7-B528-DEF6BA01EAD4}"/>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6553740" y="372176"/>
            <a:ext cx="4474964" cy="2613628"/>
          </a:xfrm>
          <a:prstGeom prst="rect">
            <a:avLst/>
          </a:prstGeom>
          <a:solidFill>
            <a:srgbClr val="FFFFFF">
              <a:shade val="85000"/>
            </a:srgbClr>
          </a:solidFill>
          <a:ln w="203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72B205A5-9300-45E8-9CBE-1399D4954C27}"/>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6553735" y="3598575"/>
            <a:ext cx="4474964" cy="2613628"/>
          </a:xfrm>
          <a:prstGeom prst="rect">
            <a:avLst/>
          </a:prstGeom>
          <a:solidFill>
            <a:srgbClr val="FFFFFF">
              <a:shade val="85000"/>
            </a:srgbClr>
          </a:solidFill>
          <a:ln w="203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1CF4AA84-0DED-4603-9BD2-7F51A3111D27}"/>
              </a:ext>
            </a:extLst>
          </p:cNvPr>
          <p:cNvPicPr>
            <a:picLocks noChangeAspect="1"/>
          </p:cNvPicPr>
          <p:nvPr/>
        </p:nvPicPr>
        <p:blipFill rotWithShape="1">
          <a:blip r:embed="rId4">
            <a:extLst>
              <a:ext uri="{28A0092B-C50C-407E-A947-70E740481C1C}">
                <a14:useLocalDpi xmlns:a14="http://schemas.microsoft.com/office/drawing/2010/main" val="0"/>
              </a:ext>
            </a:extLst>
          </a:blip>
          <a:srcRect l="11883" b="22685"/>
          <a:stretch/>
        </p:blipFill>
        <p:spPr>
          <a:xfrm>
            <a:off x="1146329" y="372436"/>
            <a:ext cx="4473162" cy="2616526"/>
          </a:xfrm>
          <a:prstGeom prst="rect">
            <a:avLst/>
          </a:prstGeom>
          <a:solidFill>
            <a:srgbClr val="FFFFFF">
              <a:shade val="85000"/>
            </a:srgbClr>
          </a:solidFill>
          <a:ln w="203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67299C3D-136F-4AB8-AA50-61A75209ABB4}"/>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1144366" y="3601482"/>
            <a:ext cx="4474964" cy="2613628"/>
          </a:xfrm>
          <a:prstGeom prst="rect">
            <a:avLst/>
          </a:prstGeom>
          <a:solidFill>
            <a:srgbClr val="FFFFFF">
              <a:shade val="85000"/>
            </a:srgbClr>
          </a:solidFill>
          <a:ln w="203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74F0C7AB-DB60-40F4-8A06-09EC59BEFB11}"/>
              </a:ext>
            </a:extLst>
          </p:cNvPr>
          <p:cNvSpPr txBox="1"/>
          <p:nvPr/>
        </p:nvSpPr>
        <p:spPr>
          <a:xfrm>
            <a:off x="3464654" y="6326134"/>
            <a:ext cx="6476301" cy="461665"/>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Devastation in the Beauregard community</a:t>
            </a:r>
          </a:p>
        </p:txBody>
      </p:sp>
    </p:spTree>
    <p:extLst>
      <p:ext uri="{BB962C8B-B14F-4D97-AF65-F5344CB8AC3E}">
        <p14:creationId xmlns:p14="http://schemas.microsoft.com/office/powerpoint/2010/main" val="28416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4C8695-A05D-4F64-9017-F62C25A34F21}"/>
              </a:ext>
            </a:extLst>
          </p:cNvPr>
          <p:cNvPicPr preferRelativeResize="0">
            <a:picLocks/>
          </p:cNvPicPr>
          <p:nvPr/>
        </p:nvPicPr>
        <p:blipFill rotWithShape="1">
          <a:blip r:embed="rId2">
            <a:extLst>
              <a:ext uri="{28A0092B-C50C-407E-A947-70E740481C1C}">
                <a14:useLocalDpi xmlns:a14="http://schemas.microsoft.com/office/drawing/2010/main" val="0"/>
              </a:ext>
            </a:extLst>
          </a:blip>
          <a:srcRect l="16858" t="11650" r="19573"/>
          <a:stretch/>
        </p:blipFill>
        <p:spPr>
          <a:xfrm>
            <a:off x="519610" y="3627039"/>
            <a:ext cx="3015942" cy="2722674"/>
          </a:xfrm>
          <a:prstGeom prst="rect">
            <a:avLst/>
          </a:prstGeom>
          <a:solidFill>
            <a:srgbClr val="FFFFFF">
              <a:shade val="85000"/>
            </a:srgbClr>
          </a:solidFill>
          <a:ln w="203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table">
            <a:extLst>
              <a:ext uri="{FF2B5EF4-FFF2-40B4-BE49-F238E27FC236}">
                <a16:creationId xmlns:a16="http://schemas.microsoft.com/office/drawing/2014/main" id="{14C9B03A-A563-417D-AAE8-81713EFAAA62}"/>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4097725" y="914400"/>
            <a:ext cx="7594866" cy="5063242"/>
          </a:xfrm>
          <a:prstGeom prst="rect">
            <a:avLst/>
          </a:prstGeom>
          <a:solidFill>
            <a:srgbClr val="FFFFFF">
              <a:shade val="85000"/>
            </a:srgbClr>
          </a:solidFill>
          <a:ln w="203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7130886C-016A-4FF2-9DFF-E34A613DC696}"/>
              </a:ext>
            </a:extLst>
          </p:cNvPr>
          <p:cNvPicPr>
            <a:picLocks noChangeAspect="1"/>
          </p:cNvPicPr>
          <p:nvPr/>
        </p:nvPicPr>
        <p:blipFill rotWithShape="1">
          <a:blip r:embed="rId4">
            <a:extLst>
              <a:ext uri="{28A0092B-C50C-407E-A947-70E740481C1C}">
                <a14:useLocalDpi xmlns:a14="http://schemas.microsoft.com/office/drawing/2010/main" val="0"/>
              </a:ext>
            </a:extLst>
          </a:blip>
          <a:srcRect l="22525" t="5657" r="9799" b="53575"/>
          <a:stretch/>
        </p:blipFill>
        <p:spPr>
          <a:xfrm>
            <a:off x="522350" y="435135"/>
            <a:ext cx="3013202" cy="2722674"/>
          </a:xfrm>
          <a:prstGeom prst="rect">
            <a:avLst/>
          </a:prstGeom>
          <a:solidFill>
            <a:srgbClr val="FFFFFF">
              <a:shade val="85000"/>
            </a:srgbClr>
          </a:solidFill>
          <a:ln w="203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368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5DDF7E-C675-4AE0-90C3-32C16411C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331" y="948690"/>
            <a:ext cx="7440930" cy="4960620"/>
          </a:xfrm>
          <a:prstGeom prst="rect">
            <a:avLst/>
          </a:prstGeom>
          <a:ln w="203200">
            <a:solidFill>
              <a:schemeClr val="tx1"/>
            </a:solidFill>
            <a:miter lim="800000"/>
          </a:ln>
        </p:spPr>
      </p:pic>
      <p:sp>
        <p:nvSpPr>
          <p:cNvPr id="3" name="TextBox 2">
            <a:extLst>
              <a:ext uri="{FF2B5EF4-FFF2-40B4-BE49-F238E27FC236}">
                <a16:creationId xmlns:a16="http://schemas.microsoft.com/office/drawing/2014/main" id="{8933A959-8B01-46F8-BA65-4EF7D29FAE74}"/>
              </a:ext>
            </a:extLst>
          </p:cNvPr>
          <p:cNvSpPr txBox="1"/>
          <p:nvPr/>
        </p:nvSpPr>
        <p:spPr>
          <a:xfrm>
            <a:off x="335559" y="3908785"/>
            <a:ext cx="3196193" cy="1600438"/>
          </a:xfrm>
          <a:prstGeom prst="rect">
            <a:avLst/>
          </a:prstGeom>
          <a:noFill/>
          <a:effectLst/>
        </p:spPr>
        <p:txBody>
          <a:bodyPr wrap="square" rtlCol="0">
            <a:spAutoFit/>
          </a:bodyPr>
          <a:lstStyle/>
          <a:p>
            <a:pPr algn="r"/>
            <a:r>
              <a:rPr lang="en-US" sz="1400" dirty="0">
                <a:latin typeface="Arial" panose="020B0604020202020204" pitchFamily="34" charset="0"/>
                <a:cs typeface="Arial" panose="020B0604020202020204" pitchFamily="34" charset="0"/>
              </a:rPr>
              <a:t>On March 5, </a:t>
            </a:r>
          </a:p>
          <a:p>
            <a:pPr algn="r"/>
            <a:r>
              <a:rPr lang="en-US" sz="1400" dirty="0" err="1">
                <a:latin typeface="Arial" panose="020B0604020202020204" pitchFamily="34" charset="0"/>
                <a:cs typeface="Arial" panose="020B0604020202020204" pitchFamily="34" charset="0"/>
              </a:rPr>
              <a:t>AEMA</a:t>
            </a:r>
            <a:r>
              <a:rPr lang="en-US" sz="1400" dirty="0">
                <a:latin typeface="Arial" panose="020B0604020202020204" pitchFamily="34" charset="0"/>
                <a:cs typeface="Arial" panose="020B0604020202020204" pitchFamily="34" charset="0"/>
              </a:rPr>
              <a:t> formally called up the AFC Type III Incident Management Team (</a:t>
            </a:r>
            <a:r>
              <a:rPr lang="en-US" sz="1400" dirty="0" err="1">
                <a:latin typeface="Arial" panose="020B0604020202020204" pitchFamily="34" charset="0"/>
                <a:cs typeface="Arial" panose="020B0604020202020204" pitchFamily="34" charset="0"/>
              </a:rPr>
              <a:t>IMT</a:t>
            </a:r>
            <a:r>
              <a:rPr lang="en-US" sz="1400" dirty="0">
                <a:latin typeface="Arial" panose="020B0604020202020204" pitchFamily="34" charset="0"/>
                <a:cs typeface="Arial" panose="020B0604020202020204" pitchFamily="34" charset="0"/>
              </a:rPr>
              <a:t>) to deploy to Smiths Station to assist in recovery efforts by establishing and managing a Volunteer Resource Center.</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057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44D4AB-7493-44B9-BDF9-01FD34B0E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795" y="857134"/>
            <a:ext cx="7440930" cy="4960620"/>
          </a:xfrm>
          <a:prstGeom prst="rect">
            <a:avLst/>
          </a:prstGeom>
          <a:ln w="203200">
            <a:solidFill>
              <a:schemeClr val="tx1"/>
            </a:solidFill>
            <a:miter lim="800000"/>
          </a:ln>
        </p:spPr>
      </p:pic>
      <p:sp>
        <p:nvSpPr>
          <p:cNvPr id="3" name="TextBox 2">
            <a:extLst>
              <a:ext uri="{FF2B5EF4-FFF2-40B4-BE49-F238E27FC236}">
                <a16:creationId xmlns:a16="http://schemas.microsoft.com/office/drawing/2014/main" id="{1614463E-2D16-46D7-9F9C-48B0242D2276}"/>
              </a:ext>
            </a:extLst>
          </p:cNvPr>
          <p:cNvSpPr txBox="1"/>
          <p:nvPr/>
        </p:nvSpPr>
        <p:spPr>
          <a:xfrm>
            <a:off x="8749717" y="4110121"/>
            <a:ext cx="2969703" cy="954107"/>
          </a:xfrm>
          <a:prstGeom prst="rect">
            <a:avLst/>
          </a:prstGeom>
          <a:noFill/>
          <a:effectLst/>
        </p:spPr>
        <p:txBody>
          <a:bodyPr wrap="square" rtlCol="0">
            <a:spAutoFit/>
          </a:bodyPr>
          <a:lstStyle/>
          <a:p>
            <a:r>
              <a:rPr lang="en-US" sz="1400" dirty="0">
                <a:latin typeface="Arial" panose="020B0604020202020204" pitchFamily="34" charset="0"/>
                <a:cs typeface="Arial" panose="020B0604020202020204" pitchFamily="34" charset="0"/>
              </a:rPr>
              <a:t>The team’s primary mission was to</a:t>
            </a:r>
          </a:p>
          <a:p>
            <a:r>
              <a:rPr lang="en-US" sz="1400" dirty="0">
                <a:latin typeface="Arial" panose="020B0604020202020204" pitchFamily="34" charset="0"/>
                <a:cs typeface="Arial" panose="020B0604020202020204" pitchFamily="34" charset="0"/>
              </a:rPr>
              <a:t>assist residents of Lee County to begin returning to as much of a normal life as possible.</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7969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492D1F-2FA2-482F-83F3-FE1258369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7164" y="1251417"/>
            <a:ext cx="7440930" cy="4960620"/>
          </a:xfrm>
          <a:prstGeom prst="rect">
            <a:avLst/>
          </a:prstGeom>
          <a:ln w="203200">
            <a:solidFill>
              <a:schemeClr val="tx1"/>
            </a:solidFill>
            <a:miter lim="800000"/>
          </a:ln>
        </p:spPr>
      </p:pic>
      <p:sp>
        <p:nvSpPr>
          <p:cNvPr id="5" name="TextBox 4">
            <a:extLst>
              <a:ext uri="{FF2B5EF4-FFF2-40B4-BE49-F238E27FC236}">
                <a16:creationId xmlns:a16="http://schemas.microsoft.com/office/drawing/2014/main" id="{44DC243D-D8BE-4B12-B6BC-4DF3125F49AB}"/>
              </a:ext>
            </a:extLst>
          </p:cNvPr>
          <p:cNvSpPr txBox="1"/>
          <p:nvPr/>
        </p:nvSpPr>
        <p:spPr>
          <a:xfrm>
            <a:off x="369115" y="4630238"/>
            <a:ext cx="3196193" cy="1384995"/>
          </a:xfrm>
          <a:prstGeom prst="rect">
            <a:avLst/>
          </a:prstGeom>
          <a:noFill/>
          <a:effectLst/>
        </p:spPr>
        <p:txBody>
          <a:bodyPr wrap="square" rtlCol="0">
            <a:spAutoFit/>
          </a:bodyPr>
          <a:lstStyle/>
          <a:p>
            <a:pPr algn="r"/>
            <a:r>
              <a:rPr lang="en-US" sz="1400" dirty="0">
                <a:latin typeface="Arial" panose="020B0604020202020204" pitchFamily="34" charset="0"/>
                <a:cs typeface="Arial" panose="020B0604020202020204" pitchFamily="34" charset="0"/>
              </a:rPr>
              <a:t>Members of the AFC Incident Management Team, along with  Smiths Station personnel met each evening for a briefing to address issues, review the day’s progress, and discuss the next day’s plan of action.</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6727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D76EF7-CB26-465A-A915-C3ECDAE0D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7439" y="1243028"/>
            <a:ext cx="7440930" cy="4960620"/>
          </a:xfrm>
          <a:prstGeom prst="rect">
            <a:avLst/>
          </a:prstGeom>
          <a:ln w="203200">
            <a:solidFill>
              <a:schemeClr val="tx1"/>
            </a:solidFill>
            <a:miter lim="800000"/>
          </a:ln>
        </p:spPr>
      </p:pic>
      <p:sp>
        <p:nvSpPr>
          <p:cNvPr id="4" name="TextBox 3">
            <a:extLst>
              <a:ext uri="{FF2B5EF4-FFF2-40B4-BE49-F238E27FC236}">
                <a16:creationId xmlns:a16="http://schemas.microsoft.com/office/drawing/2014/main" id="{8D52652A-3359-404D-A9F3-DACCDE128DC2}"/>
              </a:ext>
            </a:extLst>
          </p:cNvPr>
          <p:cNvSpPr txBox="1"/>
          <p:nvPr/>
        </p:nvSpPr>
        <p:spPr>
          <a:xfrm>
            <a:off x="536895" y="4496014"/>
            <a:ext cx="2718021" cy="1384995"/>
          </a:xfrm>
          <a:prstGeom prst="rect">
            <a:avLst/>
          </a:prstGeom>
          <a:noFill/>
          <a:effectLst/>
        </p:spPr>
        <p:txBody>
          <a:bodyPr wrap="square" rtlCol="0">
            <a:spAutoFit/>
          </a:bodyPr>
          <a:lstStyle/>
          <a:p>
            <a:pPr algn="r"/>
            <a:r>
              <a:rPr lang="en-US" sz="1400" dirty="0">
                <a:latin typeface="Arial" panose="020B0604020202020204" pitchFamily="34" charset="0"/>
                <a:cs typeface="Arial" panose="020B0604020202020204" pitchFamily="34" charset="0"/>
              </a:rPr>
              <a:t>The Incident Management Team also met frequently with local law enforcement and other Smiths Station officials to address concerns in the heavily damaged storm areas.</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360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EC1323-2366-4AA3-B0ED-D8C6BC513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8385" y="629170"/>
            <a:ext cx="3129332" cy="5566039"/>
          </a:xfrm>
          <a:prstGeom prst="rect">
            <a:avLst/>
          </a:prstGeom>
          <a:solidFill>
            <a:srgbClr val="FFFFFF">
              <a:shade val="85000"/>
            </a:srgbClr>
          </a:solidFill>
          <a:ln w="203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E2A7A3BF-EAE2-448E-B6F3-706860BD6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283" y="629170"/>
            <a:ext cx="4174530" cy="5566039"/>
          </a:xfrm>
          <a:prstGeom prst="rect">
            <a:avLst/>
          </a:prstGeom>
          <a:solidFill>
            <a:srgbClr val="FFFFFF">
              <a:shade val="85000"/>
            </a:srgbClr>
          </a:solidFill>
          <a:ln w="203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33BCB01E-61B1-4A62-9152-7F08872E746E}"/>
              </a:ext>
            </a:extLst>
          </p:cNvPr>
          <p:cNvSpPr txBox="1"/>
          <p:nvPr/>
        </p:nvSpPr>
        <p:spPr>
          <a:xfrm>
            <a:off x="4906305" y="502852"/>
            <a:ext cx="3214226" cy="1815882"/>
          </a:xfrm>
          <a:prstGeom prst="rect">
            <a:avLst/>
          </a:prstGeom>
          <a:noFill/>
          <a:effectLst/>
        </p:spPr>
        <p:txBody>
          <a:bodyPr wrap="square" rtlCol="0">
            <a:spAutoFit/>
          </a:bodyPr>
          <a:lstStyle/>
          <a:p>
            <a:r>
              <a:rPr lang="en-US" sz="1400" dirty="0">
                <a:latin typeface="Arial" panose="020B0604020202020204" pitchFamily="34" charset="0"/>
                <a:cs typeface="Arial" panose="020B0604020202020204" pitchFamily="34" charset="0"/>
              </a:rPr>
              <a:t>Several dignitaries made visits during the aftermath of the storms. U.S. Senator Doug Jones visited Smiths Station and met with Mayor Copeland on Thursday, March 7.  He toured some of the hardest hit areas and visited with volunteers at the Volunteer Resource Center.</a:t>
            </a:r>
            <a:endParaRPr lang="en-US" sz="1400"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DEE78B4-58E6-4A3D-8C91-FAAA59BA1FF2}"/>
              </a:ext>
            </a:extLst>
          </p:cNvPr>
          <p:cNvSpPr txBox="1"/>
          <p:nvPr/>
        </p:nvSpPr>
        <p:spPr>
          <a:xfrm>
            <a:off x="5144378" y="3009480"/>
            <a:ext cx="3214226" cy="3323987"/>
          </a:xfrm>
          <a:prstGeom prst="rect">
            <a:avLst/>
          </a:prstGeom>
          <a:noFill/>
          <a:effectLst/>
        </p:spPr>
        <p:txBody>
          <a:bodyPr wrap="square" rtlCol="0">
            <a:spAutoFit/>
          </a:bodyPr>
          <a:lstStyle/>
          <a:p>
            <a:pPr algn="r"/>
            <a:r>
              <a:rPr lang="en-US" sz="1400" dirty="0">
                <a:latin typeface="Arial" panose="020B0604020202020204" pitchFamily="34" charset="0"/>
                <a:cs typeface="Arial" panose="020B0604020202020204" pitchFamily="34" charset="0"/>
              </a:rPr>
              <a:t>U.S. President Donald Trump arrived</a:t>
            </a:r>
          </a:p>
          <a:p>
            <a:pPr algn="r"/>
            <a:r>
              <a:rPr lang="en-US" sz="1400" dirty="0">
                <a:latin typeface="Arial" panose="020B0604020202020204" pitchFamily="34" charset="0"/>
                <a:cs typeface="Arial" panose="020B0604020202020204" pitchFamily="34" charset="0"/>
              </a:rPr>
              <a:t>on Friday, March 8, to meet with</a:t>
            </a:r>
          </a:p>
          <a:p>
            <a:pPr algn="r"/>
            <a:r>
              <a:rPr lang="en-US" sz="1400" dirty="0">
                <a:latin typeface="Arial" panose="020B0604020202020204" pitchFamily="34" charset="0"/>
                <a:cs typeface="Arial" panose="020B0604020202020204" pitchFamily="34" charset="0"/>
              </a:rPr>
              <a:t>survivors and family members of</a:t>
            </a:r>
          </a:p>
          <a:p>
            <a:pPr algn="r"/>
            <a:r>
              <a:rPr lang="en-US" sz="1400" dirty="0">
                <a:latin typeface="Arial" panose="020B0604020202020204" pitchFamily="34" charset="0"/>
                <a:cs typeface="Arial" panose="020B0604020202020204" pitchFamily="34" charset="0"/>
              </a:rPr>
              <a:t>the tornado in the Beauregard and</a:t>
            </a:r>
          </a:p>
          <a:p>
            <a:pPr algn="r"/>
            <a:r>
              <a:rPr lang="en-US" sz="1400" dirty="0">
                <a:latin typeface="Arial" panose="020B0604020202020204" pitchFamily="34" charset="0"/>
                <a:cs typeface="Arial" panose="020B0604020202020204" pitchFamily="34" charset="0"/>
              </a:rPr>
              <a:t>Smiths Station communities. Along</a:t>
            </a:r>
          </a:p>
          <a:p>
            <a:pPr algn="r"/>
            <a:r>
              <a:rPr lang="en-US" sz="1400" dirty="0">
                <a:latin typeface="Arial" panose="020B0604020202020204" pitchFamily="34" charset="0"/>
                <a:cs typeface="Arial" panose="020B0604020202020204" pitchFamily="34" charset="0"/>
              </a:rPr>
              <a:t>with the First Lady, he and U.S.</a:t>
            </a:r>
          </a:p>
          <a:p>
            <a:pPr algn="r"/>
            <a:r>
              <a:rPr lang="en-US" sz="1400" dirty="0">
                <a:latin typeface="Arial" panose="020B0604020202020204" pitchFamily="34" charset="0"/>
                <a:cs typeface="Arial" panose="020B0604020202020204" pitchFamily="34" charset="0"/>
              </a:rPr>
              <a:t>Secretary of Housing &amp; Urban Development Ben Carson, Director of</a:t>
            </a:r>
          </a:p>
          <a:p>
            <a:pPr algn="r"/>
            <a:r>
              <a:rPr lang="en-US" sz="1400" dirty="0">
                <a:latin typeface="Arial" panose="020B0604020202020204" pitchFamily="34" charset="0"/>
                <a:cs typeface="Arial" panose="020B0604020202020204" pitchFamily="34" charset="0"/>
              </a:rPr>
              <a:t>Homeland Security </a:t>
            </a:r>
            <a:r>
              <a:rPr lang="en-US" sz="1400" dirty="0" err="1">
                <a:latin typeface="Arial" panose="020B0604020202020204" pitchFamily="34" charset="0"/>
                <a:cs typeface="Arial" panose="020B0604020202020204" pitchFamily="34" charset="0"/>
              </a:rPr>
              <a:t>Kirstjen</a:t>
            </a:r>
            <a:r>
              <a:rPr lang="en-US" sz="1400" dirty="0">
                <a:latin typeface="Arial" panose="020B0604020202020204" pitchFamily="34" charset="0"/>
                <a:cs typeface="Arial" panose="020B0604020202020204" pitchFamily="34" charset="0"/>
              </a:rPr>
              <a:t> Nielsen,</a:t>
            </a:r>
          </a:p>
          <a:p>
            <a:pPr algn="r"/>
            <a:r>
              <a:rPr lang="en-US" sz="1400" dirty="0">
                <a:latin typeface="Arial" panose="020B0604020202020204" pitchFamily="34" charset="0"/>
                <a:cs typeface="Arial" panose="020B0604020202020204" pitchFamily="34" charset="0"/>
              </a:rPr>
              <a:t>U.S. Senator Richard Shelby, Senator</a:t>
            </a:r>
          </a:p>
          <a:p>
            <a:pPr algn="r"/>
            <a:r>
              <a:rPr lang="en-US" sz="1400" dirty="0">
                <a:latin typeface="Arial" panose="020B0604020202020204" pitchFamily="34" charset="0"/>
                <a:cs typeface="Arial" panose="020B0604020202020204" pitchFamily="34" charset="0"/>
              </a:rPr>
              <a:t>Jones, and Alabama Governor Kay</a:t>
            </a:r>
          </a:p>
          <a:p>
            <a:pPr algn="r"/>
            <a:r>
              <a:rPr lang="en-US" sz="1400" dirty="0">
                <a:latin typeface="Arial" panose="020B0604020202020204" pitchFamily="34" charset="0"/>
                <a:cs typeface="Arial" panose="020B0604020202020204" pitchFamily="34" charset="0"/>
              </a:rPr>
              <a:t>Ivey toured some of the damaged</a:t>
            </a:r>
          </a:p>
          <a:p>
            <a:pPr algn="r"/>
            <a:r>
              <a:rPr lang="en-US" sz="1400" dirty="0">
                <a:latin typeface="Arial" panose="020B0604020202020204" pitchFamily="34" charset="0"/>
                <a:cs typeface="Arial" panose="020B0604020202020204" pitchFamily="34" charset="0"/>
              </a:rPr>
              <a:t>areas and also spoke with volunteers</a:t>
            </a:r>
          </a:p>
          <a:p>
            <a:pPr algn="r"/>
            <a:r>
              <a:rPr lang="en-US" sz="1400" dirty="0">
                <a:latin typeface="Arial" panose="020B0604020202020204" pitchFamily="34" charset="0"/>
                <a:cs typeface="Arial" panose="020B0604020202020204" pitchFamily="34" charset="0"/>
              </a:rPr>
              <a:t>and first responders at the</a:t>
            </a:r>
          </a:p>
          <a:p>
            <a:pPr algn="r"/>
            <a:r>
              <a:rPr lang="en-US" sz="1400" dirty="0">
                <a:latin typeface="Arial" panose="020B0604020202020204" pitchFamily="34" charset="0"/>
                <a:cs typeface="Arial" panose="020B0604020202020204" pitchFamily="34" charset="0"/>
              </a:rPr>
              <a:t>Volunteer Resource Centers.</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4745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38DF76-EEA2-40FB-8AB3-67197F46F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500" y="815189"/>
            <a:ext cx="7440930" cy="4960620"/>
          </a:xfrm>
          <a:prstGeom prst="rect">
            <a:avLst/>
          </a:prstGeom>
          <a:ln w="203200">
            <a:solidFill>
              <a:schemeClr val="tx1"/>
            </a:solidFill>
            <a:miter lim="800000"/>
          </a:ln>
        </p:spPr>
      </p:pic>
      <p:sp>
        <p:nvSpPr>
          <p:cNvPr id="4" name="TextBox 3">
            <a:extLst>
              <a:ext uri="{FF2B5EF4-FFF2-40B4-BE49-F238E27FC236}">
                <a16:creationId xmlns:a16="http://schemas.microsoft.com/office/drawing/2014/main" id="{8BB8FE79-2E65-4D1E-AB79-D9F83AB8F78E}"/>
              </a:ext>
            </a:extLst>
          </p:cNvPr>
          <p:cNvSpPr txBox="1"/>
          <p:nvPr/>
        </p:nvSpPr>
        <p:spPr>
          <a:xfrm>
            <a:off x="411060" y="3470875"/>
            <a:ext cx="3300043" cy="1600438"/>
          </a:xfrm>
          <a:prstGeom prst="rect">
            <a:avLst/>
          </a:prstGeom>
          <a:noFill/>
          <a:effectLst/>
        </p:spPr>
        <p:txBody>
          <a:bodyPr wrap="square" rtlCol="0">
            <a:spAutoFit/>
          </a:bodyPr>
          <a:lstStyle/>
          <a:p>
            <a:pPr algn="r"/>
            <a:r>
              <a:rPr lang="en-US" sz="1400" dirty="0">
                <a:latin typeface="Arial" panose="020B0604020202020204" pitchFamily="34" charset="0"/>
                <a:cs typeface="Arial" panose="020B0604020202020204" pitchFamily="34" charset="0"/>
              </a:rPr>
              <a:t>Debris clearing and removal crews in Smiths Station continued to work in their assigned groups. Volunteers worked with members of Alabama Forestry Commission’s Type 3 Incident Management team to provide assistance to area property owners.</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016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8F91B1-7AC6-4F3A-96F4-D4DFEFBB1B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794" y="948690"/>
            <a:ext cx="7440930" cy="4960620"/>
          </a:xfrm>
          <a:prstGeom prst="rect">
            <a:avLst/>
          </a:prstGeom>
          <a:ln w="203200">
            <a:solidFill>
              <a:schemeClr val="tx1"/>
            </a:solidFill>
            <a:miter lim="800000"/>
          </a:ln>
        </p:spPr>
      </p:pic>
      <p:sp>
        <p:nvSpPr>
          <p:cNvPr id="5" name="TextBox 4">
            <a:extLst>
              <a:ext uri="{FF2B5EF4-FFF2-40B4-BE49-F238E27FC236}">
                <a16:creationId xmlns:a16="http://schemas.microsoft.com/office/drawing/2014/main" id="{E18E7740-93E9-4FB7-8DE8-129157F0FF17}"/>
              </a:ext>
            </a:extLst>
          </p:cNvPr>
          <p:cNvSpPr txBox="1"/>
          <p:nvPr/>
        </p:nvSpPr>
        <p:spPr>
          <a:xfrm>
            <a:off x="8597366" y="3429000"/>
            <a:ext cx="3214226" cy="2462213"/>
          </a:xfrm>
          <a:prstGeom prst="rect">
            <a:avLst/>
          </a:prstGeom>
          <a:noFill/>
          <a:effectLst/>
        </p:spPr>
        <p:txBody>
          <a:bodyPr wrap="square" rtlCol="0">
            <a:spAutoFit/>
          </a:bodyPr>
          <a:lstStyle/>
          <a:p>
            <a:r>
              <a:rPr lang="en-US" sz="1400" dirty="0">
                <a:latin typeface="Arial" panose="020B0604020202020204" pitchFamily="34" charset="0"/>
                <a:cs typeface="Arial" panose="020B0604020202020204" pitchFamily="34" charset="0"/>
              </a:rPr>
              <a:t>Storm Recovery Continues . . .</a:t>
            </a:r>
          </a:p>
          <a:p>
            <a:r>
              <a:rPr lang="en-US" sz="1400" dirty="0">
                <a:latin typeface="Arial" panose="020B0604020202020204" pitchFamily="34" charset="0"/>
                <a:cs typeface="Arial" panose="020B0604020202020204" pitchFamily="34" charset="0"/>
              </a:rPr>
              <a:t>On Saturday, an amazing 1,200 volunteers continued to clear and remove tornado debris </a:t>
            </a:r>
            <a:r>
              <a:rPr lang="en-US" sz="1400" dirty="0"/>
              <a:t>–</a:t>
            </a:r>
            <a:r>
              <a:rPr lang="en-US" sz="1400" dirty="0">
                <a:latin typeface="Arial" panose="020B0604020202020204" pitchFamily="34" charset="0"/>
                <a:cs typeface="Arial" panose="020B0604020202020204" pitchFamily="34" charset="0"/>
              </a:rPr>
              <a:t> using heavy equipment, chain saws, and old fashioned man power </a:t>
            </a:r>
            <a:r>
              <a:rPr lang="en-US" sz="1400" dirty="0"/>
              <a:t>–</a:t>
            </a:r>
            <a:r>
              <a:rPr lang="en-US" sz="1400" dirty="0">
                <a:latin typeface="Arial" panose="020B0604020202020204" pitchFamily="34" charset="0"/>
                <a:cs typeface="Arial" panose="020B0604020202020204" pitchFamily="34" charset="0"/>
              </a:rPr>
              <a:t> under the direction of the AFC’s Type 3 Incident Management team in Smiths Station. As of March 11, the team had coordinated and assigned tasks to 3,700 volunteers.</a:t>
            </a:r>
          </a:p>
        </p:txBody>
      </p:sp>
    </p:spTree>
    <p:extLst>
      <p:ext uri="{BB962C8B-B14F-4D97-AF65-F5344CB8AC3E}">
        <p14:creationId xmlns:p14="http://schemas.microsoft.com/office/powerpoint/2010/main" val="3656066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E1DDDF-830A-40EF-B7AB-0187270D6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3942" y="948690"/>
            <a:ext cx="7440930" cy="4960620"/>
          </a:xfrm>
          <a:prstGeom prst="rect">
            <a:avLst/>
          </a:prstGeom>
          <a:ln w="203200">
            <a:solidFill>
              <a:schemeClr val="tx1"/>
            </a:solidFill>
            <a:miter lim="800000"/>
          </a:ln>
        </p:spPr>
      </p:pic>
      <p:sp>
        <p:nvSpPr>
          <p:cNvPr id="4" name="TextBox 3">
            <a:extLst>
              <a:ext uri="{FF2B5EF4-FFF2-40B4-BE49-F238E27FC236}">
                <a16:creationId xmlns:a16="http://schemas.microsoft.com/office/drawing/2014/main" id="{FCED2E17-C535-499B-97E1-F131B025B408}"/>
              </a:ext>
            </a:extLst>
          </p:cNvPr>
          <p:cNvSpPr txBox="1"/>
          <p:nvPr/>
        </p:nvSpPr>
        <p:spPr>
          <a:xfrm>
            <a:off x="360727" y="4175550"/>
            <a:ext cx="3199374" cy="1169551"/>
          </a:xfrm>
          <a:prstGeom prst="rect">
            <a:avLst/>
          </a:prstGeom>
          <a:noFill/>
          <a:effectLst/>
        </p:spPr>
        <p:txBody>
          <a:bodyPr wrap="square" rtlCol="0">
            <a:spAutoFit/>
          </a:bodyPr>
          <a:lstStyle/>
          <a:p>
            <a:pPr algn="r"/>
            <a:r>
              <a:rPr lang="en-US" sz="1400" dirty="0">
                <a:latin typeface="Arial" panose="020B0604020202020204" pitchFamily="34" charset="0"/>
                <a:cs typeface="Arial" panose="020B0604020202020204" pitchFamily="34" charset="0"/>
              </a:rPr>
              <a:t>On March 10, AEMA requested that the Incident Management team be extended additional days to also take control and manage Beauregard’s Volunteer Resource Center.</a:t>
            </a:r>
            <a:endParaRPr 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662224"/>
      </p:ext>
    </p:extLst>
  </p:cSld>
  <p:clrMapOvr>
    <a:masterClrMapping/>
  </p:clrMapOvr>
</p:sld>
</file>

<file path=ppt/theme/theme1.xml><?xml version="1.0" encoding="utf-8"?>
<a:theme xmlns:a="http://schemas.openxmlformats.org/drawingml/2006/main" name="Vapor Trail">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TM10001103[[fn=Headlines]]</Template>
  <TotalTime>1850</TotalTime>
  <Words>443</Words>
  <Application>Microsoft Office PowerPoint</Application>
  <PresentationFormat>Widescreen</PresentationFormat>
  <Paragraphs>32</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Aharoni</vt:lpstr>
      <vt:lpstr>Arial</vt:lpstr>
      <vt:lpstr>Century Gothic</vt:lpstr>
      <vt:lpstr>Helvetica</vt:lpstr>
      <vt:lpstr>Times New Roman</vt:lpstr>
      <vt:lpstr>Vapor Trail</vt:lpstr>
      <vt:lpstr>Lee County Tornadoes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Oates, Rick</dc:creator>
  <cp:lastModifiedBy>Kyser, Mike</cp:lastModifiedBy>
  <cp:revision>42</cp:revision>
  <dcterms:created xsi:type="dcterms:W3CDTF">2019-04-01T12:12:07Z</dcterms:created>
  <dcterms:modified xsi:type="dcterms:W3CDTF">2019-04-10T14:38:20Z</dcterms:modified>
</cp:coreProperties>
</file>